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E%D0%B3-%D0%A2%D0%B2%D0%BE%D1%80%D0%B5%D1%8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543800" cy="17281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РОЛЬ  РОДНОГО  ЯЗЫКА  </a:t>
            </a:r>
            <a:br>
              <a:rPr lang="ru-RU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</a:b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И  РЕЧИ  </a:t>
            </a:r>
            <a:br>
              <a:rPr lang="ru-RU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</a:b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В   РАЗВИТИИ   РЕБЕНКА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46100"/>
            <a:ext cx="2307529" cy="254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0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0360" y="260648"/>
            <a:ext cx="7886055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В дошкольном возрасте дети осваивают родной язык и в его </a:t>
            </a:r>
            <a:r>
              <a:rPr lang="ru-RU" sz="2400" b="1" i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эстетической функции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Эстетическое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воспитание в процессе обучения родному языку – это формирование эстетических чувств.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словесной форме отражаются природа, общество, личность человека, искусство.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Формируя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речевые умения на родном языке, мы одновременно воспитываем эстетическое отношение к природе, человеку, обществу, искусству.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Сам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родной язык как предмет усвоения обладает чертами прекрасного, способен вызывать эстетические переживания.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Воспитатель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привлекает внимание детей к образным средствам выразительности, звучности и мелодичности, уместности использования языковых средств и тем самым закладывает основы эстетического отношения к языку.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Особое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значение для эстетического развития имеют художественное слово, словесное творчество и художественно-речевая деятельность самих детей.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05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284" y="4797152"/>
            <a:ext cx="801161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Творцом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человека выступает конкретная предметно-практическая деятельность, в процессе которой люди взаимодействуют, вступают в различные формы общения.</a:t>
            </a:r>
            <a:endParaRPr lang="ru-RU" sz="2400" dirty="0">
              <a:ea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800200" cy="290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273632"/>
            <a:ext cx="576064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Вместе с тем, говоря о роли языка и речи в развитии личности ребенка, следует помнить предостережение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b="1" i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. Н. Леонтьева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, что «</a:t>
            </a:r>
            <a:r>
              <a:rPr lang="ru-RU" sz="2400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хотя языку принадлежит огромная, действительно решающая роль, однако язык не является демиургом </a:t>
            </a:r>
            <a:r>
              <a:rPr lang="ru-RU" sz="1400" b="1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400" i="1" dirty="0" smtClean="0">
                <a:hlinkClick r:id="rId3" tooltip="Бог-Творец"/>
              </a:rPr>
              <a:t>Бог-Творец</a:t>
            </a:r>
            <a:r>
              <a:rPr lang="ru-RU" sz="1400" i="1" dirty="0" smtClean="0"/>
              <a:t>, создатель </a:t>
            </a:r>
            <a:r>
              <a:rPr lang="ru-RU" sz="1400" i="1" dirty="0"/>
              <a:t>мира</a:t>
            </a:r>
            <a:r>
              <a:rPr lang="ru-RU" sz="1400" b="1" i="1" dirty="0" smtClean="0"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человеческого </a:t>
            </a:r>
            <a:r>
              <a:rPr lang="ru-RU" sz="2400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 человеке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3861048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(СНОСКА: Леонтьев А. Н. Проблемы развития психики. – М., 1981. – С378). </a:t>
            </a:r>
          </a:p>
        </p:txBody>
      </p:sp>
    </p:spTree>
    <p:extLst>
      <p:ext uri="{BB962C8B-B14F-4D97-AF65-F5344CB8AC3E}">
        <p14:creationId xmlns:p14="http://schemas.microsoft.com/office/powerpoint/2010/main" val="62911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96752"/>
            <a:ext cx="7776864" cy="3384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ea typeface="Times New Roman"/>
                <a:cs typeface="Times New Roman"/>
              </a:rPr>
              <a:t>Овладение родным языком, развитие речи является одним из </a:t>
            </a:r>
            <a:r>
              <a:rPr lang="ru-RU" sz="2800" b="1" i="1" dirty="0">
                <a:solidFill>
                  <a:srgbClr val="C00000"/>
                </a:solidFill>
                <a:ea typeface="Times New Roman"/>
                <a:cs typeface="Times New Roman"/>
              </a:rPr>
              <a:t>самых важных приобретений ребенка в дошкольном детстве</a:t>
            </a:r>
            <a:r>
              <a:rPr lang="ru-RU" sz="2800" b="1" dirty="0">
                <a:ea typeface="Times New Roman"/>
                <a:cs typeface="Times New Roman"/>
              </a:rPr>
              <a:t> и рассматривается в современном дошкольном воспитании как общая основа воспитания и обучения детей </a:t>
            </a:r>
            <a:endParaRPr lang="ru-RU" sz="2800" b="1" dirty="0" smtClean="0">
              <a:ea typeface="Times New Roman"/>
              <a:cs typeface="Times New Roman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СНОСКА: См.: Концепция дошкольного воспитания. – М.,1989).</a:t>
            </a:r>
            <a:endParaRPr lang="ru-RU" sz="1400" dirty="0">
              <a:ea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0755"/>
            <a:ext cx="2098762" cy="20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0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581128"/>
            <a:ext cx="705678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a typeface="Times New Roman"/>
                <a:cs typeface="Times New Roman"/>
              </a:rPr>
              <a:t>Родной </a:t>
            </a:r>
            <a:r>
              <a:rPr lang="ru-RU" sz="2400" dirty="0">
                <a:ea typeface="Times New Roman"/>
                <a:cs typeface="Times New Roman"/>
              </a:rPr>
              <a:t>язык является </a:t>
            </a:r>
            <a:r>
              <a:rPr lang="ru-RU" sz="2400" i="1" u="sng" dirty="0">
                <a:solidFill>
                  <a:srgbClr val="C00000"/>
                </a:solidFill>
                <a:ea typeface="Times New Roman"/>
                <a:cs typeface="Times New Roman"/>
              </a:rPr>
              <a:t>средством овладения знаниями</a:t>
            </a:r>
            <a:r>
              <a:rPr lang="ru-RU" sz="2400" dirty="0">
                <a:ea typeface="Times New Roman"/>
                <a:cs typeface="Times New Roman"/>
              </a:rPr>
              <a:t>, изучения всех учебных дисциплин в школьном и последующем образовании.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3728" y="404664"/>
            <a:ext cx="4248472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РАЗВИТИЕ  РЕЧИ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3563888" y="1124744"/>
            <a:ext cx="1152128" cy="1071160"/>
          </a:xfrm>
          <a:prstGeom prst="upDownArrow">
            <a:avLst>
              <a:gd name="adj1" fmla="val 59418"/>
              <a:gd name="adj2" fmla="val 335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5696" y="2348880"/>
            <a:ext cx="4896544" cy="50405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развитием сознания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696" y="3645024"/>
            <a:ext cx="4896544" cy="50405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развитием личности в целом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5696" y="2983387"/>
            <a:ext cx="4896544" cy="50405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познанием окружающего мира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60648"/>
            <a:ext cx="6048672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ea typeface="Times New Roman"/>
                <a:cs typeface="Times New Roman"/>
              </a:rPr>
              <a:t>На основе длительного изучения процессов мышления и речи </a:t>
            </a:r>
            <a:r>
              <a:rPr lang="ru-RU" sz="2200" b="1" i="1" dirty="0" smtClean="0">
                <a:solidFill>
                  <a:srgbClr val="0000FF"/>
                </a:solidFill>
                <a:ea typeface="Times New Roman"/>
                <a:cs typeface="Times New Roman"/>
              </a:rPr>
              <a:t>Л</a:t>
            </a:r>
            <a:r>
              <a:rPr lang="ru-RU" sz="2200" b="1" i="1" dirty="0">
                <a:solidFill>
                  <a:srgbClr val="0000FF"/>
                </a:solidFill>
                <a:ea typeface="Times New Roman"/>
                <a:cs typeface="Times New Roman"/>
              </a:rPr>
              <a:t>. С. Выготский </a:t>
            </a:r>
            <a:r>
              <a:rPr lang="ru-RU" sz="2200" b="1" dirty="0">
                <a:ea typeface="Times New Roman"/>
                <a:cs typeface="Times New Roman"/>
              </a:rPr>
              <a:t>пришел </a:t>
            </a:r>
            <a:endParaRPr lang="ru-RU" sz="2200" b="1" dirty="0" smtClean="0">
              <a:ea typeface="Times New Roman"/>
              <a:cs typeface="Times New Roman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ea typeface="Times New Roman"/>
                <a:cs typeface="Times New Roman"/>
              </a:rPr>
              <a:t>к </a:t>
            </a:r>
            <a:r>
              <a:rPr lang="ru-RU" sz="2200" b="1" dirty="0">
                <a:ea typeface="Times New Roman"/>
                <a:cs typeface="Times New Roman"/>
              </a:rPr>
              <a:t>следующему выводу</a:t>
            </a:r>
            <a:r>
              <a:rPr lang="ru-RU" sz="2200" b="1" dirty="0" smtClean="0">
                <a:ea typeface="Times New Roman"/>
                <a:cs typeface="Times New Roman"/>
              </a:rPr>
              <a:t>:</a:t>
            </a:r>
            <a:endParaRPr lang="ru-RU" sz="2200" dirty="0"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459094"/>
            <a:ext cx="741682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ea typeface="Times New Roman"/>
                <a:cs typeface="Times New Roman"/>
              </a:rPr>
              <a:t>«</a:t>
            </a:r>
            <a:r>
              <a:rPr lang="ru-RU" sz="2400" b="1" i="1" dirty="0">
                <a:solidFill>
                  <a:srgbClr val="0000FF"/>
                </a:solidFill>
                <a:ea typeface="Times New Roman"/>
                <a:cs typeface="Times New Roman"/>
              </a:rPr>
              <a:t>Есть все фактические и теоретические основания утверждать, что не только интеллектуальное развитие ребенка, но и формирование его характера, эмоций и личности в целом находится в непосредственной зависимости от речи</a:t>
            </a:r>
            <a:r>
              <a:rPr lang="ru-RU" sz="2400" b="1" dirty="0" smtClean="0">
                <a:ea typeface="Times New Roman"/>
                <a:cs typeface="Times New Roman"/>
              </a:rPr>
              <a:t>»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4486" y="5517232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ea typeface="Times New Roman"/>
                <a:cs typeface="Times New Roman"/>
              </a:rPr>
              <a:t>(Выготский Л. С. Умственное развитие в процессе обучения).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4421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5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968" y="2767053"/>
            <a:ext cx="7920880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первую группу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входят характеристики, согласно которым язык – </a:t>
            </a:r>
            <a:r>
              <a:rPr lang="ru-RU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средство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общения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как формы социального взаимодействия;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присвоения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общественно-исторического, социального опыта, т.е. социализации;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приобщения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 культурным, историческим ценностям (общеобразовательное значение языка).</a:t>
            </a:r>
            <a:endParaRPr lang="ru-RU" sz="1400" dirty="0"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Таким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образом, здесь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язык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выступает как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средство социальной связи и социального развития личности в процессе общения с другими людьми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Коммуникативная функция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выступает основной и генетически исходной функцией речи.</a:t>
            </a:r>
            <a:endParaRPr lang="ru-RU" sz="1400" dirty="0">
              <a:ea typeface="Times New Roman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16" y="188639"/>
            <a:ext cx="1331655" cy="186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88639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И. А. Зимняя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, анализируя язык и речь, условно выделяет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три группы функциональных характеристик языка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(в широком смысле).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388968"/>
            <a:ext cx="4608512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Это характеристики, обеспечивающие: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 социальные,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б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 интеллектуальные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 личностные функции человека </a:t>
            </a:r>
          </a:p>
        </p:txBody>
      </p:sp>
    </p:spTree>
    <p:extLst>
      <p:ext uri="{BB962C8B-B14F-4D97-AF65-F5344CB8AC3E}">
        <p14:creationId xmlns:p14="http://schemas.microsoft.com/office/powerpoint/2010/main" val="7250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634" y="692696"/>
            <a:ext cx="7903765" cy="479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Вторую группу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составляют характеристики языка, посредством которых реализуются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интеллектуальные функции человека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Эти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характеристики определяют язык как средство: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номинации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(наименования) и индикации (обозначения) действительности;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обобщения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 процессе формирования, расширения, дифференциации и уточнения понятийного аппарата человека;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опосредствования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высших психических функций человека;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развития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познавательных интересов;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удовлетворения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коммуникативной и познавательной потребностей (форма существования и выражения эмоционально-волевой сферы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Здесь язык характеризуется как орудие интеллектуальной деятельности вообще, орудие формирования «языкового сознания» человека, как решающий фактор умственного развития человека.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5451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7704856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Третью группу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составляют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«личностные» характеристики языка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Здесь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он выступает в качестве средства: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344488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осознания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человеком собственного «Я»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344488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рефлексии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самовыражения и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саморегуляции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Данная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группа характеристик языка показывает его роль в самопознании личности.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связи с этой группой характеристик следует говорить о роли языка в </a:t>
            </a:r>
            <a:r>
              <a:rPr lang="ru-RU" u="sng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нравственном развитии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детей.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Обучение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родному языку помогает решать </a:t>
            </a:r>
            <a:r>
              <a:rPr lang="ru-RU" u="sng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 нравственного воспитания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Ребенок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усваивает через язык </a:t>
            </a:r>
            <a:r>
              <a:rPr lang="ru-RU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нормы морали, нравственные оценки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которые при правильном воспитании становятся эталонами его собственного поведения, отношения к окружающему миру, к людям, к себе.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21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05442"/>
              </p:ext>
            </p:extLst>
          </p:nvPr>
        </p:nvGraphicFramePr>
        <p:xfrm>
          <a:off x="241176" y="1628800"/>
          <a:ext cx="7931224" cy="4738116"/>
        </p:xfrm>
        <a:graphic>
          <a:graphicData uri="http://schemas.openxmlformats.org/drawingml/2006/table">
            <a:tbl>
              <a:tblPr firstRow="1" firstCol="1" bandRow="1"/>
              <a:tblGrid>
                <a:gridCol w="3410434"/>
                <a:gridCol w="452079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Группа характеристик 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Функциональные характеристики родного языка </a:t>
                      </a:r>
                      <a:endParaRPr lang="ru-RU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 Характеристики, отражающие социальные функции человека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 Средство общения, форма социального взаимодействия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 Средство присвоения общественно-исторического опыта, социализации личности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3. Средство приобщения к культурным, историческим ценностям (общеобразовательное значение языка)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 Характеристики, посредством которых реализуются интеллектуальные функции 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4. Средство соотнесения с предметной действительностью через номинацию, индикацию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 Средство обобщения, формирования, дифференциации, уточнения понятийного аппарата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6. Средство опосредствования высших психических функций человека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7. Средство развития познавательного интереса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8. Средство решения коммуникативных, познавательных задач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3. «Личностные» характеристики языка 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9. Средство осознания собственного «Я», рефлексия 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 Средство выражения себя (самовыражения) и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саморегуляции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116632"/>
            <a:ext cx="82089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0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Специфику проявления названных характеристик при овладении родным языком в обобщенном виде, в таблице.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24744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01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Функциональные характеристики родного языка</a:t>
            </a:r>
            <a:endParaRPr lang="ru-RU" alt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93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611" y="260648"/>
            <a:ext cx="5904656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В этом смысле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А. А. Леонтьевым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выделяется еще одна функция языка – 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национально-культурная.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 smtClean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1616968" cy="212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28528" y="2397911"/>
            <a:ext cx="604867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Она ярко охарактеризована и в работах </a:t>
            </a:r>
            <a:r>
              <a:rPr lang="ru-RU" sz="2400" b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К. Д. Ушинского,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показавшего национальные особенности родного языка и его роль в воспитании национального самосознания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Times New Roman"/>
              <a:cs typeface="Times New Roman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6" y="2279423"/>
            <a:ext cx="1728192" cy="229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018" y="4869160"/>
            <a:ext cx="824170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Язык является фундаментальным основанием культуры в широком понимании. «Присваивая» общественный опыт предшествующих поколений людей, ребенок овладевает языком как частью национальной культуры.</a:t>
            </a:r>
            <a:endParaRPr lang="ru-RU" sz="2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57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43</TotalTime>
  <Words>787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Соседство</vt:lpstr>
      <vt:lpstr>РОЛЬ  РОДНОГО  ЯЗЫКА   И  РЕЧИ   В   РАЗВИТИИ   РЕБЕНКА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родного языка и речи в развитии ребенка</dc:title>
  <dc:creator>ноорд</dc:creator>
  <cp:lastModifiedBy>гюзель</cp:lastModifiedBy>
  <cp:revision>8</cp:revision>
  <dcterms:created xsi:type="dcterms:W3CDTF">2014-09-22T11:14:57Z</dcterms:created>
  <dcterms:modified xsi:type="dcterms:W3CDTF">2021-02-16T23:01:51Z</dcterms:modified>
</cp:coreProperties>
</file>